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54864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plotArea>
      <c:barChart>
        <c:barDir val="col"/>
        <c:grouping val="stacked"/>
        <c:ser>
          <c:idx val="0"/>
          <c:order val="0"/>
          <c:tx>
            <c:strRef>
              <c:f>Sheet1!$B$1</c:f>
              <c:strCache>
                <c:ptCount val="1"/>
                <c:pt idx="0">
                  <c:v>Voluntary Regrettable</c:v>
                </c:pt>
              </c:strCache>
            </c:strRef>
          </c:tx>
          <c:spPr>
            <a:solidFill>
              <a:srgbClr val="DAE3F3"/>
            </a:solidFill>
          </c:spPr>
          <c:dLbls>
            <c:txPr>
              <a:bodyPr/>
              <a:lstStyle/>
              <a:p>
                <a:pPr>
                  <a:defRPr sz="1100" b="1">
                    <a:solidFill>
                      <a:srgbClr val="000000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Sheet1!$A$2:$A$6</c:f>
              <c:strCache>
                <c:ptCount val="5"/>
                <c:pt idx="0">
                  <c:v>Q1 FY20</c:v>
                </c:pt>
                <c:pt idx="1">
                  <c:v>Q2 FY20</c:v>
                </c:pt>
                <c:pt idx="2">
                  <c:v>Q3 FY20</c:v>
                </c:pt>
                <c:pt idx="3">
                  <c:v>Q4 FY20</c:v>
                </c:pt>
                <c:pt idx="4">
                  <c:v>Q1 FY21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Involuntary</c:v>
                </c:pt>
              </c:strCache>
            </c:strRef>
          </c:tx>
          <c:spPr>
            <a:solidFill>
              <a:srgbClr val="00B0F0"/>
            </a:solidFill>
          </c:spPr>
          <c:dLbls>
            <c:txPr>
              <a:bodyPr/>
              <a:lstStyle/>
              <a:p>
                <a:pPr>
                  <a:defRPr sz="1100" b="1">
                    <a:solidFill>
                      <a:srgbClr val="000000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Sheet1!$A$2:$A$6</c:f>
              <c:strCache>
                <c:ptCount val="5"/>
                <c:pt idx="0">
                  <c:v>Q1 FY20</c:v>
                </c:pt>
                <c:pt idx="1">
                  <c:v>Q2 FY20</c:v>
                </c:pt>
                <c:pt idx="2">
                  <c:v>Q3 FY20</c:v>
                </c:pt>
                <c:pt idx="3">
                  <c:v>Q4 FY20</c:v>
                </c:pt>
                <c:pt idx="4">
                  <c:v>Q1 FY21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  <c:pt idx="4">
                  <c:v>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Voluntary Non Regrettable</c:v>
                </c:pt>
              </c:strCache>
            </c:strRef>
          </c:tx>
          <c:spPr>
            <a:solidFill>
              <a:srgbClr val="A6A6A6"/>
            </a:solidFill>
          </c:spPr>
          <c:dLbls>
            <c:txPr>
              <a:bodyPr/>
              <a:lstStyle/>
              <a:p>
                <a:pPr>
                  <a:defRPr sz="1100" b="1">
                    <a:solidFill>
                      <a:srgbClr val="000000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Sheet1!$A$2:$A$6</c:f>
              <c:strCache>
                <c:ptCount val="5"/>
                <c:pt idx="0">
                  <c:v>Q1 FY20</c:v>
                </c:pt>
                <c:pt idx="1">
                  <c:v>Q2 FY20</c:v>
                </c:pt>
                <c:pt idx="2">
                  <c:v>Q3 FY20</c:v>
                </c:pt>
                <c:pt idx="3">
                  <c:v>Q4 FY20</c:v>
                </c:pt>
                <c:pt idx="4">
                  <c:v>Q1 FY21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12</c:v>
                </c:pt>
                <c:pt idx="2">
                  <c:v>12</c:v>
                </c:pt>
                <c:pt idx="3">
                  <c:v>10</c:v>
                </c:pt>
                <c:pt idx="4">
                  <c:v>9</c:v>
                </c:pt>
              </c:numCache>
            </c:numRef>
          </c:val>
        </c:ser>
        <c:overlap val="10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</a:p>
        </c:txPr>
        <c:crossAx val="-2068027336"/>
        <c:crosses val="autoZero"/>
      </c:valAx>
    </c:plotArea>
    <c:legend>
      <c:legendPos val="b"/>
      <c:overlay val="0"/>
      <c:txPr>
        <a:bodyPr/>
        <a:lstStyle/>
        <a:p>
          <a:pPr>
            <a:defRPr sz="1300"/>
          </a:pPr>
        </a:p>
      </c:txPr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title>
      <c:tx>
        <c:rich>
          <a:bodyPr/>
          <a:lstStyle/>
          <a:p>
            <a:pPr>
              <a:defRPr sz="1400" b="1">
                <a:solidFill>
                  <a:srgbClr val="808080"/>
                </a:solidFill>
                <a:latin typeface="Proxima Nova"/>
              </a:defRPr>
            </a:pPr>
            <a:r>
              <a:t>Average EHI and Category Distribution over EDAP Cycles</a:t>
            </a:r>
          </a:p>
        </c:rich>
      </c:tx>
      <c:layout/>
      <c:overlay val="0"/>
    </c:title>
    <c:plotArea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EHI</c:v>
                </c:pt>
              </c:strCache>
            </c:strRef>
          </c:tx>
          <c:spPr>
            <a:solidFill>
              <a:srgbClr val="BFBFBF"/>
            </a:solidFill>
          </c:spPr>
          <c:cat>
            <c:strRef>
              <c:f>Sheet1!$A$2:$A$4</c:f>
              <c:strCache>
                <c:ptCount val="3"/>
                <c:pt idx="0">
                  <c:v>7 (Sep'19)</c:v>
                </c:pt>
                <c:pt idx="1">
                  <c:v>8 (Dec'19)</c:v>
                </c:pt>
                <c:pt idx="2">
                  <c:v>9 (Feb'20)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7.4</c:v>
                </c:pt>
                <c:pt idx="1">
                  <c:v>7.4</c:v>
                </c:pt>
                <c:pt idx="2">
                  <c:v>7.8</c:v>
                </c:pt>
              </c:numCache>
            </c:numRef>
          </c:val>
        </c:ser>
        <c:dLbls>
          <c:txPr>
            <a:bodyPr/>
            <a:lstStyle/>
            <a:p>
              <a:pPr>
                <a:defRPr sz="1100" b="1"/>
              </a:pPr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axId val="-2068027336"/>
        <c:axId val="-2113994440"/>
      </c:barChart>
      <c:catAx>
        <c:axId val="-2068027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rgbClr val="7B7B7B"/>
                </a:solidFill>
              </a:defRPr>
            </a:pPr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l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000">
                <a:solidFill>
                  <a:srgbClr val="7B7B7B"/>
                </a:solidFill>
              </a:defRPr>
            </a:pPr>
          </a:p>
        </c:txPr>
        <c:crossAx val="-2068027336"/>
        <c:crosses val="autoZero"/>
      </c:valAx>
    </c:plotArea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0"/>
    <c:plotArea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</c:v>
                </c:pt>
              </c:strCache>
            </c:strRef>
          </c:tx>
          <c:spPr>
            <a:ln>
              <a:solidFill>
                <a:srgbClr val="9BBB59"/>
              </a:solidFill>
            </a:ln>
          </c:spPr>
          <c:marker>
            <c:symbol val="none"/>
          </c:marker>
          <c:dLbls>
            <c:txPr>
              <a:bodyPr/>
              <a:lstStyle/>
              <a:p>
                <a:pPr>
                  <a:defRPr sz="1100" b="1">
                    <a:solidFill>
                      <a:srgbClr val="9BBB59"/>
                    </a:solidFill>
                  </a:defRPr>
                </a:pPr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Sheet1!$A$2:$A$4</c:f>
              <c:strCache>
                <c:ptCount val="3"/>
                <c:pt idx="0">
                  <c:v>7 (Sep'19)</c:v>
                </c:pt>
                <c:pt idx="1">
                  <c:v>8 (Dec'19)</c:v>
                </c:pt>
                <c:pt idx="2">
                  <c:v>9 (Feb'20)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0.0</c:v>
                </c:pt>
                <c:pt idx="1">
                  <c:v>0.0</c:v>
                </c:pt>
                <c:pt idx="2">
                  <c:v>2.0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Medium</c:v>
                </c:pt>
              </c:strCache>
            </c:strRef>
          </c:tx>
          <c:spPr>
            <a:ln>
              <a:solidFill>
                <a:srgbClr val="F79646"/>
              </a:solidFill>
            </a:ln>
          </c:spPr>
          <c:marker>
            <c:symbol val="none"/>
          </c:marker>
          <c:dLbls>
            <c:txPr>
              <a:bodyPr/>
              <a:lstStyle/>
              <a:p>
                <a:pPr>
                  <a:defRPr sz="1100" b="1">
                    <a:solidFill>
                      <a:srgbClr val="F79646"/>
                    </a:solidFill>
                  </a:defRPr>
                </a:pPr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Sheet1!$A$2:$A$4</c:f>
              <c:strCache>
                <c:ptCount val="3"/>
                <c:pt idx="0">
                  <c:v>7 (Sep'19)</c:v>
                </c:pt>
                <c:pt idx="1">
                  <c:v>8 (Dec'19)</c:v>
                </c:pt>
                <c:pt idx="2">
                  <c:v>9 (Feb'20)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2.0</c:v>
                </c:pt>
                <c:pt idx="1">
                  <c:v>2.0</c:v>
                </c:pt>
                <c:pt idx="2">
                  <c:v>0.0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Low</c:v>
                </c:pt>
              </c:strCache>
            </c:strRef>
          </c:tx>
          <c:spPr>
            <a:ln>
              <a:solidFill>
                <a:srgbClr val="C1514E"/>
              </a:solidFill>
            </a:ln>
          </c:spPr>
          <c:marker>
            <c:symbol val="none"/>
          </c:marker>
          <c:dLbls>
            <c:txPr>
              <a:bodyPr/>
              <a:lstStyle/>
              <a:p>
                <a:pPr>
                  <a:defRPr sz="1100" b="1">
                    <a:solidFill>
                      <a:srgbClr val="C1514E"/>
                    </a:solidFill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Sheet1!$A$2:$A$4</c:f>
              <c:strCache>
                <c:ptCount val="3"/>
                <c:pt idx="0">
                  <c:v>7 (Sep'19)</c:v>
                </c:pt>
                <c:pt idx="1">
                  <c:v>8 (Dec'19)</c:v>
                </c:pt>
                <c:pt idx="2">
                  <c:v>9 (Feb'20)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1.0</c:v>
                </c:pt>
                <c:pt idx="1">
                  <c:v>0.0</c:v>
                </c:pt>
                <c:pt idx="2">
                  <c:v>0.0</c:v>
                </c:pt>
              </c:numCache>
            </c:numRef>
          </c:val>
          <c:smooth val="0"/>
        </c:ser>
        <c:marker val="1"/>
        <c:smooth val="0"/>
        <c:axId val="2118791784"/>
        <c:axId val="2140495176"/>
      </c:lineChart>
      <c:catAx>
        <c:axId val="2118791784"/>
        <c:scaling>
          <c:orientation val="minMax"/>
        </c:scaling>
        <c:delete val="0"/>
        <c:axPos val="b"/>
        <c:majorTickMark val="out"/>
        <c:minorTickMark val="none"/>
        <c:tickLblPos val="none"/>
        <c:spPr>
          <a:ln>
            <a:noFill/>
          </a:ln>
        </c:spPr>
        <c:crossAx val="2140495176"/>
        <c:crosses val="autoZero"/>
        <c:auto val="1"/>
        <c:lblAlgn val="ctr"/>
        <c:lblOffset val="100"/>
        <c:noMultiLvlLbl val="0"/>
      </c:catAx>
      <c:valAx>
        <c:axId val="2140495176"/>
        <c:scaling/>
        <c:delete val="0"/>
        <c:axPos val="l"/>
        <c:majorTickMark val="none"/>
        <c:minorTickMark val="none"/>
        <c:tickLblPos val="high"/>
        <c:spPr>
          <a:ln>
            <a:noFill/>
          </a:ln>
        </c:spPr>
        <c:txPr>
          <a:bodyPr/>
          <a:lstStyle/>
          <a:p>
            <a:pPr>
              <a:defRPr sz="1000">
                <a:solidFill>
                  <a:srgbClr val="7B7B7B"/>
                </a:solidFill>
              </a:defRPr>
            </a:pPr>
          </a:p>
        </c:txPr>
        <c:crossAx val="2118791784"/>
        <c:crosses val="autoZero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chart" Target="../charts/chart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chart" Target="../charts/chart2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itle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36000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Proxima Nova"/>
              </a:rPr>
              <a:t>Fozia Raja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8000" y="41400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800" b="0">
                <a:solidFill>
                  <a:srgbClr val="000000"/>
                </a:solidFill>
                <a:latin typeface="Proxima Nova"/>
              </a:rPr>
              <a:t>May 4, 2020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randing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23400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600" b="1">
                <a:pattFill>
                  <a:fgClr>
                    <a:srgbClr val="FFFFFF"/>
                  </a:fgClr>
                </a:pattFill>
                <a:latin typeface="Proxima Nova"/>
              </a:rPr>
              <a:t>Culture &amp; Talent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ontent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000000"/>
                </a:solidFill>
                <a:latin typeface="Proxima Nova"/>
              </a:rPr>
              <a:t>QoQ Key Culture &amp; Talent Metrics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926080" y="914400"/>
          <a:ext cx="329184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/>
                <a:gridCol w="731520"/>
                <a:gridCol w="731520"/>
              </a:tblGrid>
              <a:tr h="522514"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KPI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Actual
 Q4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Actual
 Q1 FY21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Headcount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3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3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#Regrettable Voluntary Attrition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Regrettable Voluntary Attrition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Employee Delight Assurance Program (EDAP)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5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4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  <a:tr h="522514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#Promotion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522516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Female Leadership Representation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ontent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000000"/>
                </a:solidFill>
                <a:latin typeface="Proxima Nova"/>
              </a:rPr>
              <a:t>QoQ Attrition Overview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360000" y="914400"/>
          <a:ext cx="4389120" cy="4389120"/>
        </p:xfrm>
        <a:graphic>
          <a:graphicData uri="http://schemas.openxmlformats.org/drawingml/2006/chart">
            <c:chart xmlns:c="http://schemas.openxmlformats.org/drawingml/2006/chart" r:id="rId3"/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663440" y="914400"/>
          <a:ext cx="399288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/>
                <a:gridCol w="579120"/>
                <a:gridCol w="579120"/>
                <a:gridCol w="579120"/>
                <a:gridCol w="579120"/>
                <a:gridCol w="579120"/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Categories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Q1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Q2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Q3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Q4 FY20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1">
                          <a:pattFill>
                            <a:fgClr>
                              <a:srgbClr val="FFFFFF"/>
                            </a:fgClr>
                          </a:pattFill>
                          <a:latin typeface="Proxima Nova"/>
                        </a:rPr>
                        <a:t>Q1 FY21</a:t>
                      </a:r>
                    </a:p>
                  </a:txBody>
                  <a:tcPr anchor="ctr">
                    <a:solidFill>
                      <a:srgbClr val="445569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Total Annualized Attrition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5%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4%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2%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9%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5%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Voluntary
Non Regrettable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300.0%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600.0%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300.0%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333.33%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300.0%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Regrettable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0.0%</a:t>
                      </a:r>
                    </a:p>
                  </a:txBody>
                  <a:tcPr anchor="ctr">
                    <a:solidFill>
                      <a:srgbClr val="E7E6E6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sz="900" b="0">
                          <a:latin typeface="Proxima Nova"/>
                        </a:rPr>
                        <a:t>Involuntary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133.33%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200.0%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75.0%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66.67%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900" b="0">
                          <a:latin typeface="Proxima Nova"/>
                        </a:rPr>
                        <a:t>133.33%</a:t>
                      </a:r>
                    </a:p>
                  </a:txBody>
                  <a:tcPr anchor="ctr">
                    <a:solidFill>
                      <a:srgbClr val="FCFCF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ontent_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80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000" b="1">
                <a:solidFill>
                  <a:srgbClr val="000000"/>
                </a:solidFill>
                <a:latin typeface="Proxima Nova"/>
              </a:rPr>
              <a:t>EHI Trend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1188000" y="640080"/>
          <a:ext cx="6583680" cy="3657600"/>
        </p:xfrm>
        <a:graphic>
          <a:graphicData uri="http://schemas.openxmlformats.org/drawingml/2006/chart">
            <c:chart xmlns:c="http://schemas.openxmlformats.org/drawingml/2006/chart" r:id="rId3"/>
          </a:graphicData>
        </a:graphic>
      </p:graphicFrame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1296000" y="1243584"/>
          <a:ext cx="6766560" cy="2880360"/>
        </p:xfrm>
        <a:graphic>
          <a:graphicData uri="http://schemas.openxmlformats.org/drawingml/2006/chart">
            <c:chart xmlns:c="http://schemas.openxmlformats.org/drawingml/2006/chart" r:id="rId4"/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188720" y="4572000"/>
          <a:ext cx="604694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"/>
                <a:gridCol w="72000"/>
                <a:gridCol w="900000"/>
                <a:gridCol w="10"/>
                <a:gridCol w="182880"/>
                <a:gridCol w="1417320"/>
                <a:gridCol w="182880"/>
                <a:gridCol w="1554480"/>
                <a:gridCol w="182880"/>
                <a:gridCol w="1554480"/>
              </a:tblGrid>
              <a:tr h="365760">
                <a:tc>
                  <a:txBody>
                    <a:bodyPr/>
                    <a:lstStyle/>
                    <a:p/>
                  </a:txBody>
                  <a:tcP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/>
                  </a:txBody>
                  <a:tcP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Average EHI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/>
                  </a:txBody>
                  <a:tcPr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500" b="1">
                          <a:solidFill>
                            <a:srgbClr val="9BBB59"/>
                          </a:solidFill>
                          <a:latin typeface="Proxima Nova"/>
                        </a:rPr>
                        <a:t>|</a:t>
                      </a:r>
                    </a:p>
                  </a:txBody>
                  <a:tcPr anchor="ctr" vert="vert270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#High EHI(8,9,10)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500" b="1">
                          <a:solidFill>
                            <a:srgbClr val="F79646"/>
                          </a:solidFill>
                          <a:latin typeface="Proxima Nova"/>
                        </a:rPr>
                        <a:t>|</a:t>
                      </a:r>
                    </a:p>
                  </a:txBody>
                  <a:tcPr anchor="ctr" vert="vert270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#Medium EHI(5,6,7)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500" b="1">
                          <a:solidFill>
                            <a:srgbClr val="C1514E"/>
                          </a:solidFill>
                          <a:latin typeface="Proxima Nova"/>
                        </a:rPr>
                        <a:t>|</a:t>
                      </a:r>
                    </a:p>
                  </a:txBody>
                  <a:tcPr anchor="ctr" vert="vert270"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000" b="0">
                          <a:solidFill>
                            <a:srgbClr val="7B7B7B"/>
                          </a:solidFill>
                          <a:latin typeface="Proxima Nova"/>
                        </a:rPr>
                        <a:t>#Low EHI(1,2,3,4)</a:t>
                      </a:r>
                    </a:p>
                  </a:txBody>
                  <a:tcPr anchor="ctr">
                    <a:solidFill>
                      <a:srgbClr val="FBFBFB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 rot="16200000">
            <a:off x="1007999" y="228600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100" b="0">
                <a:solidFill>
                  <a:srgbClr val="7B7B7B"/>
                </a:solidFill>
                <a:latin typeface="Proxima Nova"/>
              </a:rPr>
              <a:t>Average EHI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7955279" y="265176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100" b="0">
                <a:solidFill>
                  <a:srgbClr val="7B7B7B"/>
                </a:solidFill>
                <a:latin typeface="Proxima Nova"/>
              </a:rPr>
              <a:t>Number of Employees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14800" y="4206240"/>
            <a:ext cx="914400" cy="182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100" b="0">
                <a:solidFill>
                  <a:srgbClr val="7B7B7B"/>
                </a:solidFill>
                <a:latin typeface="Proxima Nova"/>
              </a:rPr>
              <a:t>EHI Cycle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